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3" r:id="rId2"/>
    <p:sldId id="258" r:id="rId3"/>
    <p:sldId id="259" r:id="rId4"/>
    <p:sldId id="277" r:id="rId5"/>
    <p:sldId id="261" r:id="rId6"/>
    <p:sldId id="262" r:id="rId7"/>
    <p:sldId id="274" r:id="rId8"/>
    <p:sldId id="275" r:id="rId9"/>
    <p:sldId id="266" r:id="rId10"/>
    <p:sldId id="267" r:id="rId11"/>
    <p:sldId id="268" r:id="rId12"/>
    <p:sldId id="276" r:id="rId13"/>
    <p:sldId id="270" r:id="rId14"/>
    <p:sldId id="272" r:id="rId15"/>
    <p:sldId id="271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ADFB6-D899-45AB-BE9C-7BBD08946FDC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AA506-0615-4916-A7C2-0C758FD0A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616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0FD0D-8B91-4631-A717-2AE6ABF87897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1ADAF-BDFE-43B8-9456-1FB14737C0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7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45B5-A672-428C-A487-3A652D8A8F0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28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A924-F387-40E1-9034-7AAD56DA57F2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AA3BC-161D-4FD0-888D-9EE42AAB7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A924-F387-40E1-9034-7AAD56DA57F2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AA3BC-161D-4FD0-888D-9EE42AAB7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A924-F387-40E1-9034-7AAD56DA57F2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AA3BC-161D-4FD0-888D-9EE42AAB7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A924-F387-40E1-9034-7AAD56DA57F2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AA3BC-161D-4FD0-888D-9EE42AAB7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A924-F387-40E1-9034-7AAD56DA57F2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AA3BC-161D-4FD0-888D-9EE42AAB7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A924-F387-40E1-9034-7AAD56DA57F2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AA3BC-161D-4FD0-888D-9EE42AAB7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A924-F387-40E1-9034-7AAD56DA57F2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AA3BC-161D-4FD0-888D-9EE42AAB7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A924-F387-40E1-9034-7AAD56DA57F2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AA3BC-161D-4FD0-888D-9EE42AAB7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A924-F387-40E1-9034-7AAD56DA57F2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AA3BC-161D-4FD0-888D-9EE42AAB7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A924-F387-40E1-9034-7AAD56DA57F2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AA3BC-161D-4FD0-888D-9EE42AAB7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A924-F387-40E1-9034-7AAD56DA57F2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AA3BC-161D-4FD0-888D-9EE42AAB7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7A924-F387-40E1-9034-7AAD56DA57F2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AA3BC-161D-4FD0-888D-9EE42AAB7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685800" y="25908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atin typeface="Calibri" pitchFamily="34" charset="0"/>
              </a:rPr>
              <a:t>  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1676400"/>
            <a:ext cx="5334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o-RO" sz="3200" b="1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Ziua naţională fără </a:t>
            </a:r>
            <a:r>
              <a:rPr lang="ro-RO" sz="3200" b="1" noProof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tutun</a:t>
            </a:r>
            <a:endParaRPr lang="en-US" sz="32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990600" y="2438400"/>
            <a:ext cx="7543800" cy="584775"/>
          </a:xfrm>
          <a:prstGeom prst="rect">
            <a:avLst/>
          </a:prstGeom>
          <a:solidFill>
            <a:srgbClr val="7030A0"/>
          </a:solidFill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noProof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Alege s</a:t>
            </a:r>
            <a:r>
              <a:rPr lang="ro-RO" sz="3200" b="1" noProof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ă</a:t>
            </a:r>
            <a:r>
              <a:rPr lang="en-US" sz="3200" b="1" noProof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fii s</a:t>
            </a:r>
            <a:r>
              <a:rPr lang="ro-RO" sz="3200" b="1" noProof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ă</a:t>
            </a:r>
            <a:r>
              <a:rPr lang="en-US" sz="3200" b="1" noProof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</a:t>
            </a:r>
            <a:r>
              <a:rPr lang="ro-RO" sz="3200" b="1" noProof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ă</a:t>
            </a:r>
            <a:r>
              <a:rPr lang="en-US" sz="3200" b="1" noProof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tos! Alege să nu fumezi</a:t>
            </a:r>
            <a:r>
              <a:rPr lang="en-US" sz="3200" b="1" noProof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!</a:t>
            </a:r>
            <a:endParaRPr lang="en-US" sz="3200" b="1" noProof="1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" name="Dreptunghi 7"/>
          <p:cNvSpPr/>
          <p:nvPr/>
        </p:nvSpPr>
        <p:spPr>
          <a:xfrm>
            <a:off x="1371600" y="3657600"/>
            <a:ext cx="6553200" cy="9787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Informare privind celebrarea Zilei na</a:t>
            </a:r>
            <a:r>
              <a:rPr lang="ro-RO" sz="3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ț</a:t>
            </a:r>
            <a:r>
              <a:rPr lang="en-US" sz="3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ionale f</a:t>
            </a:r>
            <a:r>
              <a:rPr lang="ro-RO" sz="3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ă</a:t>
            </a:r>
            <a:r>
              <a:rPr lang="en-US" sz="3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r</a:t>
            </a:r>
            <a:r>
              <a:rPr lang="ro-RO" sz="3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ă</a:t>
            </a:r>
            <a:r>
              <a:rPr lang="en-US" sz="3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tutun 201</a:t>
            </a:r>
            <a:r>
              <a:rPr lang="ro-RO" sz="3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9</a:t>
            </a:r>
          </a:p>
        </p:txBody>
      </p:sp>
      <p:sp>
        <p:nvSpPr>
          <p:cNvPr id="7" name="Rectangle 6"/>
          <p:cNvSpPr/>
          <p:nvPr/>
        </p:nvSpPr>
        <p:spPr>
          <a:xfrm>
            <a:off x="238277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98867" y="914400"/>
            <a:ext cx="274626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21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NOIE</a:t>
            </a:r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MBRIE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2019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9323"/>
            <a:ext cx="8515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D:\Descarcari Internet\sigl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712" y="5334000"/>
            <a:ext cx="7708776" cy="11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7030A0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ro-RO" sz="2400" b="1" noProof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Ziua naţională fără tutun</a:t>
            </a:r>
            <a:endParaRPr lang="en-US" sz="24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3200400" cy="9906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8200" y="1143000"/>
            <a:ext cx="7696200" cy="53371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b="1" noProof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o-RO" sz="2800" b="1" noProof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Efectele fumatului pasiv </a:t>
            </a:r>
            <a:r>
              <a:rPr lang="en-US" sz="2800" b="1" noProof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asupra sanatatii c</a:t>
            </a:r>
            <a:r>
              <a:rPr lang="ro-RO" sz="2800" b="1" noProof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opii</a:t>
            </a:r>
            <a:r>
              <a:rPr lang="en-US" sz="2800" b="1" noProof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lor</a:t>
            </a:r>
            <a:r>
              <a:rPr lang="ro-RO" sz="2000" b="1" noProof="1">
                <a:latin typeface="+mn-lt"/>
              </a:rPr>
              <a:t/>
            </a:r>
            <a:br>
              <a:rPr lang="ro-RO" sz="2000" b="1" noProof="1">
                <a:latin typeface="+mn-lt"/>
              </a:rPr>
            </a:br>
            <a:endParaRPr lang="ro-RO" sz="2000" noProof="1">
              <a:latin typeface="+mn-lt"/>
            </a:endParaRPr>
          </a:p>
          <a:p>
            <a:pPr>
              <a:lnSpc>
                <a:spcPct val="110000"/>
              </a:lnSpc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sz="2000" b="1" noProof="1">
                <a:latin typeface="+mn-lt"/>
              </a:rPr>
              <a:t>   </a:t>
            </a:r>
            <a:r>
              <a:rPr lang="ro-RO" sz="2000" b="1" noProof="1">
                <a:latin typeface="+mn-lt"/>
              </a:rPr>
              <a:t>Bronşiolită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sz="2000" b="1" noProof="1">
                <a:latin typeface="+mn-lt"/>
              </a:rPr>
              <a:t>   </a:t>
            </a:r>
            <a:r>
              <a:rPr lang="ro-RO" sz="2000" b="1" noProof="1">
                <a:latin typeface="+mn-lt"/>
              </a:rPr>
              <a:t>Bronşită catarală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Arial" charset="0"/>
              <a:buChar char="•"/>
              <a:defRPr/>
            </a:pPr>
            <a:r>
              <a:rPr lang="ro-RO" sz="2000" b="1" noProof="1">
                <a:latin typeface="+mn-lt"/>
              </a:rPr>
              <a:t> </a:t>
            </a:r>
            <a:r>
              <a:rPr lang="en-US" sz="2000" b="1" noProof="1">
                <a:latin typeface="+mn-lt"/>
              </a:rPr>
              <a:t>  </a:t>
            </a:r>
            <a:r>
              <a:rPr lang="ro-RO" sz="2000" b="1" noProof="1">
                <a:latin typeface="+mn-lt"/>
              </a:rPr>
              <a:t>Astm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Arial" charset="0"/>
              <a:buChar char="•"/>
              <a:defRPr/>
            </a:pPr>
            <a:r>
              <a:rPr lang="ro-RO" sz="2000" b="1" noProof="1">
                <a:latin typeface="+mn-lt"/>
              </a:rPr>
              <a:t> </a:t>
            </a:r>
            <a:r>
              <a:rPr lang="en-US" sz="2000" b="1" noProof="1">
                <a:latin typeface="+mn-lt"/>
              </a:rPr>
              <a:t>  </a:t>
            </a:r>
            <a:r>
              <a:rPr lang="ro-RO" sz="2000" b="1" noProof="1">
                <a:latin typeface="+mn-lt"/>
              </a:rPr>
              <a:t>Pneumonie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Arial" charset="0"/>
              <a:buChar char="•"/>
              <a:defRPr/>
            </a:pPr>
            <a:r>
              <a:rPr lang="ro-RO" sz="2000" b="1" noProof="1">
                <a:latin typeface="+mn-lt"/>
              </a:rPr>
              <a:t> </a:t>
            </a:r>
            <a:r>
              <a:rPr lang="en-US" sz="2000" b="1" noProof="1">
                <a:latin typeface="+mn-lt"/>
              </a:rPr>
              <a:t>  </a:t>
            </a:r>
            <a:r>
              <a:rPr lang="ro-RO" sz="2000" b="1" noProof="1">
                <a:latin typeface="+mn-lt"/>
              </a:rPr>
              <a:t>Bronhopneumonia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Arial" charset="0"/>
              <a:buChar char="•"/>
              <a:defRPr/>
            </a:pPr>
            <a:r>
              <a:rPr lang="ro-RO" sz="2000" b="1" noProof="1">
                <a:latin typeface="+mn-lt"/>
              </a:rPr>
              <a:t> </a:t>
            </a:r>
            <a:r>
              <a:rPr lang="en-US" sz="2000" b="1" noProof="1">
                <a:latin typeface="+mn-lt"/>
              </a:rPr>
              <a:t>  </a:t>
            </a:r>
            <a:r>
              <a:rPr lang="ro-RO" sz="2000" b="1" noProof="1">
                <a:latin typeface="+mn-lt"/>
              </a:rPr>
              <a:t>Otită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Arial" charset="0"/>
              <a:buChar char="•"/>
              <a:defRPr/>
            </a:pPr>
            <a:r>
              <a:rPr lang="ro-RO" sz="2000" b="1" noProof="1">
                <a:latin typeface="+mn-lt"/>
              </a:rPr>
              <a:t> </a:t>
            </a:r>
            <a:r>
              <a:rPr lang="en-US" sz="2000" b="1" noProof="1">
                <a:latin typeface="+mn-lt"/>
              </a:rPr>
              <a:t>  </a:t>
            </a:r>
            <a:r>
              <a:rPr lang="ro-RO" sz="2000" b="1" noProof="1">
                <a:latin typeface="+mn-lt"/>
              </a:rPr>
              <a:t>Amigdalită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Arial" charset="0"/>
              <a:buChar char="•"/>
              <a:defRPr/>
            </a:pPr>
            <a:r>
              <a:rPr lang="ro-RO" sz="2000" b="1" noProof="1">
                <a:latin typeface="+mn-lt"/>
              </a:rPr>
              <a:t> </a:t>
            </a:r>
            <a:r>
              <a:rPr lang="en-US" sz="2000" b="1" noProof="1">
                <a:latin typeface="+mn-lt"/>
              </a:rPr>
              <a:t>  </a:t>
            </a:r>
            <a:r>
              <a:rPr lang="ro-RO" sz="2000" b="1" noProof="1">
                <a:latin typeface="+mn-lt"/>
              </a:rPr>
              <a:t>Sinuzită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Arial" charset="0"/>
              <a:buChar char="•"/>
              <a:defRPr/>
            </a:pPr>
            <a:r>
              <a:rPr lang="ro-RO" sz="2000" b="1" noProof="1">
                <a:latin typeface="+mn-lt"/>
              </a:rPr>
              <a:t> </a:t>
            </a:r>
            <a:r>
              <a:rPr lang="en-US" sz="2000" b="1" noProof="1">
                <a:latin typeface="+mn-lt"/>
              </a:rPr>
              <a:t>  </a:t>
            </a:r>
            <a:r>
              <a:rPr lang="ro-RO" sz="2000" b="1" noProof="1">
                <a:latin typeface="+mn-lt"/>
              </a:rPr>
              <a:t>Scăderea capacităţii respiratorii</a:t>
            </a:r>
            <a:endParaRPr lang="ro-RO" sz="2000" b="1" noProof="1">
              <a:latin typeface="+mn-lt"/>
              <a:cs typeface="Arial" pitchFamily="34" charset="0"/>
            </a:endParaRPr>
          </a:p>
        </p:txBody>
      </p:sp>
      <p:pic>
        <p:nvPicPr>
          <p:cNvPr id="11269" name="Picture 7" descr="Imagini pentru fumat pasiv cop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971800"/>
            <a:ext cx="27765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7030A0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o-RO" sz="2400" b="1" noProof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Ziua naţională fără tutun</a:t>
            </a:r>
            <a:endParaRPr lang="en-US" sz="24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8001000" cy="3687763"/>
          </a:xfrm>
        </p:spPr>
        <p:txBody>
          <a:bodyPr/>
          <a:lstStyle/>
          <a:p>
            <a:pPr algn="just">
              <a:lnSpc>
                <a:spcPct val="130000"/>
              </a:lnSpc>
              <a:buFontTx/>
              <a:buChar char="•"/>
            </a:pPr>
            <a:r>
              <a:rPr lang="ro-RO" sz="2400" b="1" dirty="0" smtClean="0"/>
              <a:t>Ţigările conţin mai mult de 4000 de </a:t>
            </a:r>
            <a:endParaRPr lang="en-US" sz="2400" b="1" dirty="0" smtClean="0"/>
          </a:p>
          <a:p>
            <a:pPr algn="just">
              <a:lnSpc>
                <a:spcPct val="130000"/>
              </a:lnSpc>
              <a:buFont typeface="Arial" charset="0"/>
              <a:buNone/>
            </a:pPr>
            <a:r>
              <a:rPr lang="en-US" sz="2400" b="1" dirty="0" smtClean="0"/>
              <a:t>     </a:t>
            </a:r>
            <a:r>
              <a:rPr lang="ro-RO" sz="2400" b="1" dirty="0" smtClean="0"/>
              <a:t>substanţe chimice diferite</a:t>
            </a:r>
            <a:r>
              <a:rPr lang="en-GB" sz="2400" b="1" dirty="0" smtClean="0"/>
              <a:t>.</a:t>
            </a:r>
          </a:p>
          <a:p>
            <a:pPr algn="just">
              <a:lnSpc>
                <a:spcPct val="130000"/>
              </a:lnSpc>
              <a:buFontTx/>
              <a:buChar char="•"/>
            </a:pPr>
            <a:r>
              <a:rPr lang="ro-RO" sz="2400" b="1" dirty="0" smtClean="0"/>
              <a:t>Aproximativ</a:t>
            </a:r>
            <a:r>
              <a:rPr lang="en-GB" sz="2400" b="1" dirty="0" smtClean="0"/>
              <a:t> 250 </a:t>
            </a:r>
            <a:r>
              <a:rPr lang="ro-RO" sz="2400" b="1" dirty="0" smtClean="0"/>
              <a:t>din acestea sunt</a:t>
            </a:r>
            <a:r>
              <a:rPr lang="en-GB" sz="2400" b="1" dirty="0" smtClean="0"/>
              <a:t> toxic</a:t>
            </a:r>
            <a:r>
              <a:rPr lang="ro-RO" sz="2400" b="1" dirty="0" smtClean="0"/>
              <a:t>e</a:t>
            </a:r>
            <a:r>
              <a:rPr lang="en-GB" sz="2400" b="1" dirty="0" smtClean="0"/>
              <a:t>.</a:t>
            </a:r>
          </a:p>
          <a:p>
            <a:pPr algn="just">
              <a:lnSpc>
                <a:spcPct val="130000"/>
              </a:lnSpc>
              <a:buFontTx/>
              <a:buChar char="•"/>
            </a:pPr>
            <a:r>
              <a:rPr lang="ro-RO" sz="2400" b="1" dirty="0" smtClean="0"/>
              <a:t>Se ştie că cel puţin</a:t>
            </a:r>
            <a:r>
              <a:rPr lang="en-GB" sz="2400" b="1" dirty="0" smtClean="0"/>
              <a:t> 50 </a:t>
            </a:r>
            <a:r>
              <a:rPr lang="ro-RO" sz="2400" b="1" dirty="0" smtClean="0"/>
              <a:t>dintre acestea </a:t>
            </a:r>
            <a:endParaRPr lang="en-US" sz="2400" b="1" dirty="0" smtClean="0"/>
          </a:p>
          <a:p>
            <a:pPr algn="just">
              <a:lnSpc>
                <a:spcPct val="130000"/>
              </a:lnSpc>
              <a:buFont typeface="Arial" charset="0"/>
              <a:buNone/>
            </a:pPr>
            <a:r>
              <a:rPr lang="en-US" sz="2400" b="1" dirty="0" smtClean="0"/>
              <a:t>     </a:t>
            </a:r>
            <a:r>
              <a:rPr lang="ro-RO" sz="2400" b="1" dirty="0" smtClean="0"/>
              <a:t>produc</a:t>
            </a:r>
            <a:r>
              <a:rPr lang="en-GB" sz="2400" b="1" dirty="0" smtClean="0"/>
              <a:t> cancer.</a:t>
            </a:r>
          </a:p>
          <a:p>
            <a:endParaRPr lang="en-US" dirty="0" smtClean="0"/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1295400" y="990600"/>
            <a:ext cx="6629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 noProof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609600" y="1066800"/>
            <a:ext cx="480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o-RO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Ţigara – compoziţi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</a:t>
            </a:r>
            <a:r>
              <a:rPr lang="ro-RO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chimică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2294" name="Picture 7" descr="Imagini pentru campanie fum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362200"/>
            <a:ext cx="2362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5257800" cy="106362"/>
          </a:xfrm>
        </p:spPr>
        <p:txBody>
          <a:bodyPr>
            <a:normAutofit fontScale="90000"/>
          </a:bodyPr>
          <a:lstStyle/>
          <a:p>
            <a:endParaRPr lang="en-US" sz="2000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914400"/>
            <a:ext cx="4267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reptunghi 17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r>
              <a:rPr lang="en-US" sz="2400" b="1" noProof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                     </a:t>
            </a:r>
            <a:r>
              <a:rPr lang="ro-RO" sz="2400" b="1" noProof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Ziua </a:t>
            </a:r>
            <a:r>
              <a:rPr lang="ro-RO" sz="2400" b="1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naţională fără tutun</a:t>
            </a:r>
            <a:endParaRPr lang="en-US" sz="2400" dirty="0">
              <a:solidFill>
                <a:srgbClr val="FFC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7030A0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ro-RO" sz="2400" b="1" noProof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Ziua naţională fără tutun</a:t>
            </a:r>
            <a:endParaRPr lang="en-US" sz="24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28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Avantajele renuntarii la fumat</a:t>
            </a:r>
          </a:p>
          <a:p>
            <a:pPr>
              <a:defRPr/>
            </a:pPr>
            <a:endParaRPr lang="en-US" sz="1800" noProof="1" smtClean="0"/>
          </a:p>
          <a:p>
            <a:pPr>
              <a:buFont typeface="Arial" charset="0"/>
              <a:buNone/>
              <a:defRPr/>
            </a:pPr>
            <a:r>
              <a:rPr lang="en-US" sz="2400" b="1" noProof="1" smtClean="0"/>
              <a:t>Printre numeroasele avantaje ale renuntarii la </a:t>
            </a:r>
          </a:p>
          <a:p>
            <a:pPr>
              <a:buFont typeface="Arial" charset="0"/>
              <a:buNone/>
              <a:defRPr/>
            </a:pPr>
            <a:r>
              <a:rPr lang="en-US" sz="2400" b="1" noProof="1" smtClean="0"/>
              <a:t>fumat se numara:</a:t>
            </a:r>
          </a:p>
          <a:p>
            <a:pPr>
              <a:buFont typeface="Arial" charset="0"/>
              <a:buNone/>
              <a:defRPr/>
            </a:pPr>
            <a:r>
              <a:rPr lang="en-US" sz="1800" b="1" noProof="1" smtClean="0"/>
              <a:t/>
            </a:r>
            <a:br>
              <a:rPr lang="en-US" sz="1800" b="1" noProof="1" smtClean="0"/>
            </a:br>
            <a:r>
              <a:rPr lang="en-US" sz="2000" b="1" noProof="1" smtClean="0">
                <a:sym typeface="Wingdings 2"/>
              </a:rPr>
              <a:t></a:t>
            </a:r>
            <a:r>
              <a:rPr lang="en-US" sz="2000" b="1" noProof="1" smtClean="0"/>
              <a:t> creste speranta de viata </a:t>
            </a:r>
            <a:br>
              <a:rPr lang="en-US" sz="2000" b="1" noProof="1" smtClean="0"/>
            </a:br>
            <a:r>
              <a:rPr lang="en-US" sz="2000" b="1" noProof="1" smtClean="0">
                <a:sym typeface="Wingdings 2"/>
              </a:rPr>
              <a:t> </a:t>
            </a:r>
            <a:r>
              <a:rPr lang="en-US" sz="2000" b="1" noProof="1" smtClean="0"/>
              <a:t>scade riscul producerii unui infarct miocardic </a:t>
            </a:r>
            <a:br>
              <a:rPr lang="en-US" sz="2000" b="1" noProof="1" smtClean="0"/>
            </a:br>
            <a:r>
              <a:rPr lang="en-US" sz="2000" b="1" noProof="1" smtClean="0">
                <a:sym typeface="Wingdings 2"/>
              </a:rPr>
              <a:t> </a:t>
            </a:r>
            <a:r>
              <a:rPr lang="en-US" sz="2000" b="1" noProof="1" smtClean="0"/>
              <a:t>scade riscul formarii unor tumori maligne (canceroase)</a:t>
            </a:r>
            <a:br>
              <a:rPr lang="en-US" sz="2000" b="1" noProof="1" smtClean="0"/>
            </a:br>
            <a:r>
              <a:rPr lang="en-US" sz="2000" b="1" noProof="1" smtClean="0">
                <a:sym typeface="Wingdings 2"/>
              </a:rPr>
              <a:t> </a:t>
            </a:r>
            <a:r>
              <a:rPr lang="en-US" sz="2000" b="1" noProof="1" smtClean="0"/>
              <a:t>un mod de viata mult mai sanatos </a:t>
            </a:r>
            <a:br>
              <a:rPr lang="en-US" sz="2000" b="1" noProof="1" smtClean="0"/>
            </a:br>
            <a:r>
              <a:rPr lang="en-US" sz="2000" b="1" noProof="1" smtClean="0">
                <a:sym typeface="Wingdings 2"/>
              </a:rPr>
              <a:t> </a:t>
            </a:r>
            <a:r>
              <a:rPr lang="en-US" sz="2000" b="1" noProof="1" smtClean="0"/>
              <a:t>mai multi bani economisiti</a:t>
            </a:r>
            <a:endParaRPr lang="en-US" sz="2000" dirty="0" smtClean="0"/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1295400" y="990600"/>
            <a:ext cx="6629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 noProof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2209800" y="838200"/>
            <a:ext cx="464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2060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16390" name="Picture 4" descr="Imagini pentru un mar pentru o tiga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886200"/>
            <a:ext cx="1981199" cy="20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6" descr="Imagini pentru economii ban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905000"/>
            <a:ext cx="23622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ini pentru renuntare fumat beneficii"/>
          <p:cNvPicPr>
            <a:picLocks noGrp="1"/>
          </p:cNvPicPr>
          <p:nvPr>
            <p:ph idx="1"/>
          </p:nvPr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7030A0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o-RO" sz="2400" b="1" noProof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Ziua naţională fără tutun</a:t>
            </a:r>
            <a:endParaRPr lang="en-US" sz="2400" dirty="0">
              <a:solidFill>
                <a:srgbClr val="FFC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User\Downloads\proiect mami (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7030A0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o-RO" sz="2400" b="1" noProof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Ziua naţională fără tutun</a:t>
            </a:r>
            <a:endParaRPr lang="en-US" sz="24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/>
          <a:lstStyle/>
          <a:p>
            <a:pPr algn="just">
              <a:lnSpc>
                <a:spcPct val="110000"/>
              </a:lnSpc>
              <a:buFontTx/>
              <a:buChar char="•"/>
            </a:pPr>
            <a:r>
              <a:rPr lang="ro-RO" sz="2000" b="1" smtClean="0"/>
              <a:t>În scopul sensibilizării populaţiei României referitor la beneficiul renunţării la </a:t>
            </a:r>
            <a:r>
              <a:rPr lang="en-US" sz="2000" b="1" smtClean="0"/>
              <a:t>    </a:t>
            </a:r>
            <a:r>
              <a:rPr lang="ro-RO" sz="2000" b="1" smtClean="0"/>
              <a:t>fumat, Guvernul României,  în temeiul art. 107 alin. (2) din Constituţie şi al art. 8 din Legea nr. 349/2002 pentru prevenirea şi combat</a:t>
            </a:r>
            <a:r>
              <a:rPr lang="en-US" sz="2000" b="1" smtClean="0"/>
              <a:t>e</a:t>
            </a:r>
            <a:r>
              <a:rPr lang="ro-RO" sz="2000" b="1" smtClean="0"/>
              <a:t>rea efectelor consumului produselor din tutun, a adoptat Hotărârea 1270/2002, prin care, cea de-a 3-a zi de joi a lunii noiembrie se declară </a:t>
            </a:r>
            <a:r>
              <a:rPr lang="en-US" sz="2000" b="1" smtClean="0"/>
              <a:t>“</a:t>
            </a:r>
            <a:r>
              <a:rPr lang="ro-RO" sz="2000" b="1" smtClean="0"/>
              <a:t>Ziua Naţională fără Tutun</a:t>
            </a:r>
            <a:r>
              <a:rPr lang="en-US" sz="2000" b="1" smtClean="0"/>
              <a:t>”</a:t>
            </a:r>
            <a:r>
              <a:rPr lang="ro-RO" sz="2000" b="1" smtClean="0"/>
              <a:t>.</a:t>
            </a:r>
            <a:endParaRPr lang="en-US" sz="2000" b="1" smtClean="0"/>
          </a:p>
          <a:p>
            <a:pPr algn="just">
              <a:lnSpc>
                <a:spcPct val="110000"/>
              </a:lnSpc>
              <a:buFontTx/>
              <a:buChar char="•"/>
            </a:pPr>
            <a:endParaRPr lang="en-US" sz="2000" b="1" smtClean="0"/>
          </a:p>
          <a:p>
            <a:pPr algn="just">
              <a:lnSpc>
                <a:spcPct val="110000"/>
              </a:lnSpc>
              <a:buFontTx/>
              <a:buChar char="•"/>
            </a:pPr>
            <a:r>
              <a:rPr lang="ro-RO" sz="2000" b="1" smtClean="0"/>
              <a:t>În acest sens, Ministerul Educaţiei</a:t>
            </a:r>
            <a:r>
              <a:rPr lang="ro-RO" sz="2000" b="1" noProof="1" smtClean="0"/>
              <a:t> </a:t>
            </a:r>
            <a:r>
              <a:rPr lang="ro-RO" sz="2000" b="1" smtClean="0"/>
              <a:t>şi Ministerul Sănătăţii </a:t>
            </a:r>
            <a:r>
              <a:rPr lang="en-US" sz="2000" b="1" smtClean="0"/>
              <a:t> </a:t>
            </a:r>
            <a:r>
              <a:rPr lang="ro-RO" sz="2000" b="1" smtClean="0"/>
              <a:t>organizează</a:t>
            </a:r>
            <a:r>
              <a:rPr lang="en-US" sz="2000" b="1" smtClean="0"/>
              <a:t> </a:t>
            </a:r>
            <a:r>
              <a:rPr lang="ro-RO" sz="2000" b="1" smtClean="0"/>
              <a:t>campanii de marcare a acestei zile.  </a:t>
            </a:r>
          </a:p>
          <a:p>
            <a:endParaRPr lang="en-US" smtClean="0"/>
          </a:p>
        </p:txBody>
      </p:sp>
      <p:sp>
        <p:nvSpPr>
          <p:cNvPr id="5" name="Rectangle 4"/>
          <p:cNvSpPr/>
          <p:nvPr/>
        </p:nvSpPr>
        <p:spPr>
          <a:xfrm>
            <a:off x="1066800" y="914400"/>
            <a:ext cx="67056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o-RO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Semnificaţia Zilei Naţionale fără Tutun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685800" y="2590800"/>
            <a:ext cx="6705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 b="1" dirty="0">
                <a:latin typeface="Calibri" pitchFamily="34" charset="0"/>
              </a:rPr>
              <a:t>   </a:t>
            </a:r>
            <a:r>
              <a:rPr lang="ro-RO" sz="2800" b="1" dirty="0">
                <a:latin typeface="Calibri" pitchFamily="34" charset="0"/>
              </a:rPr>
              <a:t>Încurajarea renunțării la fumat prin</a:t>
            </a:r>
            <a:r>
              <a:rPr lang="en-US" sz="2800" b="1" dirty="0" err="1">
                <a:latin typeface="Calibri" pitchFamily="34" charset="0"/>
              </a:rPr>
              <a:t>tr</a:t>
            </a:r>
            <a:r>
              <a:rPr lang="en-US" sz="2800" b="1" dirty="0">
                <a:latin typeface="Calibri" pitchFamily="34" charset="0"/>
              </a:rPr>
              <a:t>-o</a:t>
            </a:r>
            <a:r>
              <a:rPr lang="ro-RO" sz="2800" b="1" dirty="0">
                <a:latin typeface="Calibri" pitchFamily="34" charset="0"/>
              </a:rPr>
              <a:t> informare</a:t>
            </a:r>
            <a:r>
              <a:rPr lang="en-US" sz="2800" b="1" dirty="0">
                <a:latin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</a:rPr>
              <a:t>corect</a:t>
            </a:r>
            <a:r>
              <a:rPr lang="ro-RO" sz="2800" b="1" dirty="0">
                <a:latin typeface="Calibri" pitchFamily="34" charset="0"/>
              </a:rPr>
              <a:t>ă cu privire la beneficiile   renunțării la fumat.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1676400"/>
            <a:ext cx="5334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TEMA CAMPANIEI</a:t>
            </a:r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o-RO" sz="2400" b="1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Ziua naţională fără </a:t>
            </a:r>
            <a:r>
              <a:rPr lang="ro-RO" sz="2400" b="1" noProof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tutun</a:t>
            </a:r>
            <a:endParaRPr lang="en-US" sz="2400" dirty="0">
              <a:solidFill>
                <a:srgbClr val="FFC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7030A0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ro-RO" sz="2400" b="1" noProof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Ziua naţională fără tutun</a:t>
            </a:r>
            <a:endParaRPr lang="en-US" sz="24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543800" cy="7620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b="1" noProof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Perioada </a:t>
            </a:r>
            <a:r>
              <a:rPr lang="ro-RO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 derulare a campaniei</a:t>
            </a:r>
            <a:endParaRPr lang="en-US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33400" y="1828800"/>
            <a:ext cx="480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</a:rPr>
              <a:t>1</a:t>
            </a:r>
            <a:r>
              <a:rPr lang="ro-RO" sz="3200" b="1" dirty="0" smtClean="0">
                <a:solidFill>
                  <a:srgbClr val="002060"/>
                </a:solidFill>
                <a:latin typeface="Calibri" pitchFamily="34" charset="0"/>
              </a:rPr>
              <a:t>6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o-RO" sz="3200" b="1" dirty="0">
                <a:solidFill>
                  <a:srgbClr val="002060"/>
                </a:solidFill>
                <a:latin typeface="Calibri" pitchFamily="34" charset="0"/>
              </a:rPr>
              <a:t>-</a:t>
            </a:r>
            <a:r>
              <a:rPr lang="en-US" sz="32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o-RO" sz="3200" b="1" dirty="0">
                <a:solidFill>
                  <a:srgbClr val="002060"/>
                </a:solidFill>
                <a:latin typeface="Calibri" pitchFamily="34" charset="0"/>
              </a:rPr>
              <a:t>30 noiembrie 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</a:rPr>
              <a:t>201</a:t>
            </a:r>
            <a:r>
              <a:rPr lang="ro-RO" sz="3200" b="1" dirty="0" smtClean="0">
                <a:solidFill>
                  <a:srgbClr val="002060"/>
                </a:solidFill>
                <a:latin typeface="Calibri" pitchFamily="34" charset="0"/>
              </a:rPr>
              <a:t>9</a:t>
            </a:r>
            <a:endParaRPr lang="en-US" sz="32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3048000"/>
            <a:ext cx="35052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Slogan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990600" y="3733800"/>
            <a:ext cx="7543800" cy="584775"/>
          </a:xfrm>
          <a:prstGeom prst="rect">
            <a:avLst/>
          </a:prstGeom>
          <a:solidFill>
            <a:srgbClr val="7030A0"/>
          </a:solidFill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o-RO" sz="3200" b="1" noProof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Pentru </a:t>
            </a:r>
            <a:r>
              <a:rPr lang="en-US" sz="3200" b="1" noProof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s</a:t>
            </a:r>
            <a:r>
              <a:rPr lang="ro-RO" sz="3200" b="1" noProof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ă</a:t>
            </a:r>
            <a:r>
              <a:rPr lang="en-US" sz="3200" b="1" noProof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</a:t>
            </a:r>
            <a:r>
              <a:rPr lang="ro-RO" sz="3200" b="1" noProof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ă</a:t>
            </a:r>
            <a:r>
              <a:rPr lang="en-US" sz="3200" b="1" noProof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</a:t>
            </a:r>
            <a:r>
              <a:rPr lang="ro-RO" sz="3200" b="1" noProof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ate spune NU</a:t>
            </a:r>
            <a:r>
              <a:rPr lang="en-US" sz="3200" b="1" noProof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fum</a:t>
            </a:r>
            <a:r>
              <a:rPr lang="ro-RO" sz="3200" b="1" noProof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atului!</a:t>
            </a:r>
            <a:r>
              <a:rPr lang="en-US" sz="3200" b="1" noProof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!</a:t>
            </a:r>
            <a:endParaRPr lang="en-US" sz="3200" b="1" noProof="1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57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4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ro-RO" sz="2400" b="1" noProof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Ziua naţională fără tutun</a:t>
            </a:r>
            <a:endParaRPr lang="en-US" sz="24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838200" y="2286000"/>
            <a:ext cx="7848600" cy="3840163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en-US" sz="2800" b="1" dirty="0" smtClean="0"/>
              <a:t> </a:t>
            </a:r>
            <a:r>
              <a:rPr lang="ro-RO" sz="2800" b="1" dirty="0"/>
              <a:t>Prevenirea consumului de tutun în orice formă printr-o informare corectă şi conştientizare asupra </a:t>
            </a:r>
            <a:r>
              <a:rPr lang="ro-RO" sz="2800" b="1" dirty="0">
                <a:latin typeface="Calibri" pitchFamily="34" charset="0"/>
              </a:rPr>
              <a:t>beneficiilor   renunțării la fumat</a:t>
            </a:r>
            <a:endParaRPr lang="en-US" sz="2800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838200" y="1371600"/>
            <a:ext cx="3810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noProof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Scopul campaniei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4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ro-RO" sz="2400" b="1" noProof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Ziua naţională fără tutun</a:t>
            </a:r>
            <a:endParaRPr lang="en-US" sz="24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3200400" cy="9906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OBIECTIVE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66800" y="1981200"/>
            <a:ext cx="7467600" cy="393338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 </a:t>
            </a:r>
            <a:r>
              <a:rPr lang="en-US" sz="2400" dirty="0">
                <a:latin typeface="+mn-lt"/>
                <a:sym typeface="Wingdings 2"/>
              </a:rPr>
              <a:t> </a:t>
            </a:r>
            <a:r>
              <a:rPr lang="en-US" sz="2400" b="1" dirty="0">
                <a:latin typeface="Calibri" pitchFamily="34" charset="0"/>
                <a:cs typeface="Arial" pitchFamily="34" charset="0"/>
              </a:rPr>
              <a:t>C</a:t>
            </a:r>
            <a:r>
              <a:rPr lang="vi-VN" sz="2400" b="1" dirty="0">
                <a:latin typeface="Calibri" pitchFamily="34" charset="0"/>
              </a:rPr>
              <a:t>reşterea numărului de persoane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vi-VN" sz="2400" b="1" dirty="0">
                <a:latin typeface="Calibri" pitchFamily="34" charset="0"/>
              </a:rPr>
              <a:t>din grupul ţintă informate cu privire la </a:t>
            </a:r>
            <a:r>
              <a:rPr lang="ro-RO" sz="2400" b="1" dirty="0">
                <a:latin typeface="Calibri" pitchFamily="34" charset="0"/>
              </a:rPr>
              <a:t>beneficiile renunțării la fumat;</a:t>
            </a:r>
          </a:p>
          <a:p>
            <a:pPr algn="just">
              <a:lnSpc>
                <a:spcPct val="80000"/>
              </a:lnSpc>
              <a:defRPr/>
            </a:pPr>
            <a:endParaRPr lang="ro-RO" sz="2400" b="1" dirty="0">
              <a:cs typeface="Arial" pitchFamily="34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en-US" sz="2400" b="1" dirty="0">
                <a:cs typeface="Arial" pitchFamily="34" charset="0"/>
              </a:rPr>
              <a:t> </a:t>
            </a:r>
            <a:r>
              <a:rPr lang="ro-RO" sz="2400" b="1" dirty="0">
                <a:cs typeface="Arial" pitchFamily="34" charset="0"/>
                <a:sym typeface="Wingdings 2"/>
              </a:rPr>
              <a:t>Informarea și conștientizarea</a:t>
            </a:r>
            <a:r>
              <a:rPr lang="ro-RO" sz="2400" b="1" dirty="0">
                <a:cs typeface="Arial" pitchFamily="34" charset="0"/>
              </a:rPr>
              <a:t> persoanelor nefumătoare, sau a celor care doar au experimentat fumatul, </a:t>
            </a:r>
            <a:r>
              <a:rPr lang="vi-VN" sz="2400" b="1" dirty="0">
                <a:latin typeface="Calibri" pitchFamily="34" charset="0"/>
              </a:rPr>
              <a:t>cu privire la efectele nocive ale fumatului</a:t>
            </a:r>
            <a:r>
              <a:rPr lang="ro-RO" sz="2400" b="1" dirty="0">
                <a:latin typeface="Calibri" pitchFamily="34" charset="0"/>
              </a:rPr>
              <a:t> asupra sănătății lor cât și a celor din jur;</a:t>
            </a:r>
          </a:p>
          <a:p>
            <a:pPr algn="just">
              <a:lnSpc>
                <a:spcPct val="80000"/>
              </a:lnSpc>
              <a:defRPr/>
            </a:pPr>
            <a:endParaRPr lang="en-US" sz="24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cs typeface="Arial" pitchFamily="34" charset="0"/>
                <a:sym typeface="Wingdings 2"/>
              </a:rPr>
              <a:t> </a:t>
            </a:r>
            <a:r>
              <a:rPr lang="ro-RO" sz="2400" b="1" dirty="0">
                <a:cs typeface="Arial" pitchFamily="34" charset="0"/>
                <a:sym typeface="Wingdings 2"/>
              </a:rPr>
              <a:t></a:t>
            </a:r>
            <a:r>
              <a:rPr lang="en-US" sz="2400" b="1" dirty="0">
                <a:cs typeface="Arial" pitchFamily="34" charset="0"/>
                <a:sym typeface="Wingdings 2"/>
              </a:rPr>
              <a:t>   </a:t>
            </a:r>
            <a:r>
              <a:rPr lang="vi-VN" sz="2400" b="1" dirty="0">
                <a:latin typeface="Calibri" pitchFamily="34" charset="0"/>
              </a:rPr>
              <a:t>Sensibilizarea populaţiei şi a profesioniştilor din sistemul sanitar în privinţa pericolului pe care îl reprezintă</a:t>
            </a:r>
            <a:r>
              <a:rPr lang="en-US" sz="2400" b="1" noProof="1">
                <a:latin typeface="Calibri" pitchFamily="34" charset="0"/>
                <a:cs typeface="Arial" pitchFamily="34" charset="0"/>
              </a:rPr>
              <a:t> </a:t>
            </a:r>
            <a:r>
              <a:rPr lang="ro-RO" sz="2400" b="1" noProof="1">
                <a:latin typeface="Calibri" pitchFamily="34" charset="0"/>
                <a:cs typeface="Arial" pitchFamily="34" charset="0"/>
              </a:rPr>
              <a:t>utilizarea dispozitivelor electronice cu nicotină (ţigări electronice sau tutun încălzit – IQOS).</a:t>
            </a:r>
            <a:endParaRPr lang="vi-VN" sz="2400" b="1" dirty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>
            <a:normAutofit/>
          </a:bodyPr>
          <a:lstStyle/>
          <a:p>
            <a:r>
              <a:rPr lang="ro-RO" sz="3200" b="1" noProof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Date recente</a:t>
            </a:r>
            <a:r>
              <a:rPr lang="en-US" sz="3200" b="1" noProof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fumatul si sanatatea</a:t>
            </a:r>
            <a:endParaRPr lang="ro-RO" sz="32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ro-RO" sz="2400" b="1" noProof="1" smtClean="0">
                <a:latin typeface="Calibri" pitchFamily="34" charset="0"/>
                <a:cs typeface="Times New Roman" panose="02020603050405020304" pitchFamily="18" charset="0"/>
              </a:rPr>
              <a:t>În 2016, consumul (activ sau pasiv) de tutun a generat peste 7,1 milioane decese (din care 5,1 milioane bărbați și 2 milioane femei), adică aproximativ 12% din totalul deceselor în lume. 6,3 milioane decese au fost atribuite fumatului activ, iar 884 000 fumatului pasiv.</a:t>
            </a:r>
            <a:endParaRPr lang="en-US" sz="2400" b="1" noProof="1" smtClean="0">
              <a:latin typeface="Calibri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2400" b="1" noProof="1" smtClean="0">
              <a:latin typeface="Calibri" pitchFamily="34" charset="0"/>
              <a:cs typeface="Times New Roman" panose="02020603050405020304" pitchFamily="18" charset="0"/>
            </a:endParaRPr>
          </a:p>
          <a:p>
            <a:r>
              <a:rPr lang="ro-RO" sz="2400" b="1" noProof="1" smtClean="0">
                <a:latin typeface="Calibri" pitchFamily="34" charset="0"/>
                <a:cs typeface="Times New Roman" panose="02020603050405020304" pitchFamily="18" charset="0"/>
              </a:rPr>
              <a:t>În </a:t>
            </a:r>
            <a:r>
              <a:rPr lang="en-US" sz="2400" b="1" noProof="1" smtClean="0">
                <a:latin typeface="Calibri" pitchFamily="34" charset="0"/>
                <a:cs typeface="Times New Roman" panose="02020603050405020304" pitchFamily="18" charset="0"/>
              </a:rPr>
              <a:t>Romania, in </a:t>
            </a:r>
            <a:r>
              <a:rPr lang="ro-RO" sz="2400" b="1" noProof="1" smtClean="0">
                <a:latin typeface="Calibri" pitchFamily="34" charset="0"/>
                <a:cs typeface="Times New Roman" panose="02020603050405020304" pitchFamily="18" charset="0"/>
              </a:rPr>
              <a:t>2016, decesele cauzate de tutun au înregistrat ponderea de 20,69% pentru bărbați, în timp ce pentru femei ponderea a fost de 7,61%</a:t>
            </a:r>
            <a:r>
              <a:rPr lang="en-US" sz="2400" b="1" noProof="1" smtClean="0">
                <a:latin typeface="Calibri" pitchFamily="34" charset="0"/>
                <a:cs typeface="Times New Roman" panose="02020603050405020304" pitchFamily="18" charset="0"/>
              </a:rPr>
              <a:t>.</a:t>
            </a:r>
            <a:endParaRPr lang="ro-RO" sz="2400" b="1" noProof="1" smtClean="0">
              <a:latin typeface="Calibri" pitchFamily="34" charset="0"/>
              <a:cs typeface="Times New Roman" panose="02020603050405020304" pitchFamily="18" charset="0"/>
            </a:endParaRPr>
          </a:p>
          <a:p>
            <a:endParaRPr lang="ro-RO" sz="2400" b="1" noProof="1" smtClean="0">
              <a:latin typeface="Calibri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0" u="none" strike="noStrike" kern="1200" cap="none" spc="0" normalizeH="0" baseline="0" noProof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Ziua naţională fără tutun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ro-RO" sz="3600" b="1" noProof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România: prevalența recentă a fumatului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 </a:t>
            </a:r>
          </a:p>
          <a:p>
            <a:pPr>
              <a:buNone/>
            </a:pPr>
            <a:r>
              <a:rPr lang="en-US" sz="2400" b="1" dirty="0" smtClean="0"/>
              <a:t> • </a:t>
            </a:r>
            <a:r>
              <a:rPr lang="ro-RO" sz="2400" b="1" dirty="0" smtClean="0"/>
              <a:t>Conform celui mai recent studiu Global Adult Tobacco Survey realizat in Romania (GATS 2011), prevalenţa curentă a fumatului este 26,7% (4.85 milioane locuitori). Prevalenţa este mai mare în rândul bărbaţilor decât în rândul femeilor: 37,4% faţă de 16,7%. </a:t>
            </a: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     </a:t>
            </a:r>
          </a:p>
          <a:p>
            <a:pPr>
              <a:buNone/>
            </a:pPr>
            <a:r>
              <a:rPr lang="en-US" sz="2400" b="1" dirty="0" smtClean="0"/>
              <a:t> •  </a:t>
            </a:r>
            <a:r>
              <a:rPr lang="ro-RO" sz="2400" b="1" dirty="0" smtClean="0"/>
              <a:t>Printre nefumători, prevalenţa expunerii la fumatul pasiv la domiciliu a fost de 24,4% (aproximativ 3.2 milioane nefumători). </a:t>
            </a: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0" u="none" strike="noStrike" kern="1200" cap="none" spc="0" normalizeH="0" baseline="0" noProof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Ziua naţională fără tutun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4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ro-RO" sz="2400" b="1" noProof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Ziua naţională fără tutun</a:t>
            </a:r>
            <a:endParaRPr lang="en-US" sz="24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28600" y="2362200"/>
            <a:ext cx="8458200" cy="3763963"/>
          </a:xfrm>
        </p:spPr>
        <p:txBody>
          <a:bodyPr/>
          <a:lstStyle/>
          <a:p>
            <a:pPr defTabSz="762000">
              <a:lnSpc>
                <a:spcPct val="90000"/>
              </a:lnSpc>
              <a:spcBef>
                <a:spcPct val="150000"/>
              </a:spcBef>
              <a:buSzPct val="59000"/>
              <a:buFont typeface="Wingdings" pitchFamily="2" charset="2"/>
              <a:buChar char="l"/>
            </a:pPr>
            <a:r>
              <a:rPr lang="en-US" sz="2000" b="1" noProof="1" smtClean="0"/>
              <a:t>30% din decesele prin cancer</a:t>
            </a:r>
          </a:p>
          <a:p>
            <a:pPr defTabSz="762000">
              <a:lnSpc>
                <a:spcPct val="90000"/>
              </a:lnSpc>
              <a:spcBef>
                <a:spcPct val="150000"/>
              </a:spcBef>
              <a:buSzPct val="59000"/>
              <a:buFont typeface="Wingdings" pitchFamily="2" charset="2"/>
              <a:buChar char="l"/>
            </a:pPr>
            <a:r>
              <a:rPr lang="en-US" sz="2000" b="1" noProof="1" smtClean="0"/>
              <a:t>90% din decesele prin cancer pulmonar</a:t>
            </a:r>
          </a:p>
          <a:p>
            <a:pPr defTabSz="762000">
              <a:lnSpc>
                <a:spcPct val="90000"/>
              </a:lnSpc>
              <a:spcBef>
                <a:spcPct val="150000"/>
              </a:spcBef>
              <a:buSzPct val="59000"/>
              <a:buFont typeface="Wingdings" pitchFamily="2" charset="2"/>
              <a:buChar char="l"/>
            </a:pPr>
            <a:r>
              <a:rPr lang="en-US" sz="2000" b="1" noProof="1" smtClean="0"/>
              <a:t>25% din decesele prin boli coronariene</a:t>
            </a:r>
          </a:p>
          <a:p>
            <a:pPr defTabSz="762000">
              <a:lnSpc>
                <a:spcPct val="90000"/>
              </a:lnSpc>
              <a:spcBef>
                <a:spcPct val="150000"/>
              </a:spcBef>
              <a:buSzPct val="59000"/>
              <a:buFont typeface="Wingdings" pitchFamily="2" charset="2"/>
              <a:buChar char="l"/>
            </a:pPr>
            <a:r>
              <a:rPr lang="en-US" sz="2000" b="1" noProof="1" smtClean="0"/>
              <a:t>85% din decesele prin boli pulmonare cronice obstructive</a:t>
            </a:r>
          </a:p>
          <a:p>
            <a:pPr defTabSz="762000">
              <a:lnSpc>
                <a:spcPct val="90000"/>
              </a:lnSpc>
              <a:spcBef>
                <a:spcPct val="150000"/>
              </a:spcBef>
              <a:buSzPct val="59000"/>
              <a:buFont typeface="Wingdings" pitchFamily="2" charset="2"/>
              <a:buChar char="l"/>
            </a:pPr>
            <a:r>
              <a:rPr lang="en-US" sz="2000" b="1" noProof="1" smtClean="0"/>
              <a:t>25% din decesele prin boli cerebrovasculare</a:t>
            </a:r>
          </a:p>
          <a:p>
            <a:pPr defTabSz="762000"/>
            <a:endParaRPr lang="en-US" dirty="0" smtClean="0"/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533400" y="990600"/>
            <a:ext cx="7391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noProof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Fumatul, risc major pentru s</a:t>
            </a:r>
            <a:r>
              <a:rPr lang="vi-VN" sz="2800" b="1" noProof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ănătate, </a:t>
            </a:r>
          </a:p>
          <a:p>
            <a:pPr>
              <a:defRPr/>
            </a:pPr>
            <a:r>
              <a:rPr lang="vi-VN" sz="2800" b="1" noProof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este asociat cu:</a:t>
            </a:r>
            <a:endParaRPr lang="vi-VN" sz="2800" noProof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0245" name="Picture 5" descr="Imagini pentru poze pachete tiga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676400"/>
            <a:ext cx="23812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547</Words>
  <Application>Microsoft Office PowerPoint</Application>
  <PresentationFormat>On-screen Show (4:3)</PresentationFormat>
  <Paragraphs>78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Wingdings 2</vt:lpstr>
      <vt:lpstr>Office Theme</vt:lpstr>
      <vt:lpstr>PowerPoint Presentation</vt:lpstr>
      <vt:lpstr>Ziua naţională fără tutun</vt:lpstr>
      <vt:lpstr>PowerPoint Presentation</vt:lpstr>
      <vt:lpstr>Ziua naţională fără tutun</vt:lpstr>
      <vt:lpstr>Ziua naţională fără tutun</vt:lpstr>
      <vt:lpstr>Ziua naţională fără tutun</vt:lpstr>
      <vt:lpstr>Date recente: fumatul si sanatatea</vt:lpstr>
      <vt:lpstr>România: prevalența recentă a fumatului  </vt:lpstr>
      <vt:lpstr>Ziua naţională fără tutun</vt:lpstr>
      <vt:lpstr>Ziua naţională fără tutun</vt:lpstr>
      <vt:lpstr>Ziua naţională fără tutun</vt:lpstr>
      <vt:lpstr>PowerPoint Presentation</vt:lpstr>
      <vt:lpstr>Ziua naţională fără tutun</vt:lpstr>
      <vt:lpstr>Ziua naţională fără tutun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LENOVO</cp:lastModifiedBy>
  <cp:revision>50</cp:revision>
  <cp:lastPrinted>2019-11-13T09:31:49Z</cp:lastPrinted>
  <dcterms:created xsi:type="dcterms:W3CDTF">2018-09-25T06:36:44Z</dcterms:created>
  <dcterms:modified xsi:type="dcterms:W3CDTF">2019-11-13T09:32:14Z</dcterms:modified>
</cp:coreProperties>
</file>